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2384" y="2404534"/>
            <a:ext cx="9493135" cy="1646302"/>
          </a:xfrm>
        </p:spPr>
        <p:txBody>
          <a:bodyPr/>
          <a:lstStyle/>
          <a:p>
            <a:pPr algn="ctr"/>
            <a:r>
              <a:rPr lang="de-DE" sz="9400" b="1" dirty="0">
                <a:solidFill>
                  <a:srgbClr val="00B050"/>
                </a:solidFill>
                <a:latin typeface="Chiller" panose="04020404031007020602" pitchFamily="82" charset="0"/>
              </a:rPr>
              <a:t>Hurra</a:t>
            </a:r>
            <a:r>
              <a:rPr lang="de-DE" sz="9400" b="1" dirty="0">
                <a:latin typeface="Chiller" panose="04020404031007020602" pitchFamily="82" charset="0"/>
              </a:rPr>
              <a:t> </a:t>
            </a:r>
            <a:r>
              <a:rPr lang="de-DE" sz="9400" b="1" dirty="0">
                <a:solidFill>
                  <a:srgbClr val="00B0F0"/>
                </a:solidFill>
                <a:latin typeface="Chiller" panose="04020404031007020602" pitchFamily="82" charset="0"/>
              </a:rPr>
              <a:t>ich</a:t>
            </a:r>
            <a:r>
              <a:rPr lang="de-DE" sz="9400" b="1" dirty="0">
                <a:latin typeface="Chiller" panose="04020404031007020602" pitchFamily="82" charset="0"/>
              </a:rPr>
              <a:t> </a:t>
            </a:r>
            <a:r>
              <a:rPr lang="de-DE" sz="9400" b="1" dirty="0">
                <a:solidFill>
                  <a:srgbClr val="0070C0"/>
                </a:solidFill>
                <a:latin typeface="Chiller" panose="04020404031007020602" pitchFamily="82" charset="0"/>
              </a:rPr>
              <a:t>bin</a:t>
            </a:r>
            <a:r>
              <a:rPr lang="de-DE" sz="9400" b="1" dirty="0">
                <a:latin typeface="Chiller" panose="04020404031007020602" pitchFamily="82" charset="0"/>
              </a:rPr>
              <a:t> </a:t>
            </a:r>
            <a:r>
              <a:rPr lang="de-DE" sz="9400" b="1" dirty="0">
                <a:solidFill>
                  <a:srgbClr val="7030A0"/>
                </a:solidFill>
                <a:latin typeface="Chiller" panose="04020404031007020602" pitchFamily="82" charset="0"/>
              </a:rPr>
              <a:t>ein</a:t>
            </a:r>
            <a:r>
              <a:rPr lang="de-DE" sz="9400" b="1" dirty="0">
                <a:latin typeface="Chiller" panose="04020404031007020602" pitchFamily="82" charset="0"/>
              </a:rPr>
              <a:t> </a:t>
            </a:r>
            <a:r>
              <a:rPr lang="de-DE" sz="9400" b="1" dirty="0">
                <a:solidFill>
                  <a:srgbClr val="C00000"/>
                </a:solidFill>
                <a:latin typeface="Chiller" panose="04020404031007020602" pitchFamily="82" charset="0"/>
              </a:rPr>
              <a:t>Schulkind</a:t>
            </a:r>
          </a:p>
        </p:txBody>
      </p:sp>
    </p:spTree>
    <p:extLst>
      <p:ext uri="{BB962C8B-B14F-4D97-AF65-F5344CB8AC3E}">
        <p14:creationId xmlns:p14="http://schemas.microsoft.com/office/powerpoint/2010/main" val="40701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Der richtige Schulranzen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19876"/>
            <a:ext cx="8596668" cy="5110321"/>
          </a:xfrm>
        </p:spPr>
        <p:txBody>
          <a:bodyPr>
            <a:normAutofit/>
          </a:bodyPr>
          <a:lstStyle/>
          <a:p>
            <a:r>
              <a:rPr lang="de-DE" dirty="0"/>
              <a:t>Entscheiden Sie sich beim Kauf des Schulranzens nicht für irgendein Modell, nur weil Ihrem Kind die Optik gefällt oder es sich um ein besonders günstiges Angebot handelt.</a:t>
            </a:r>
          </a:p>
          <a:p>
            <a:r>
              <a:rPr lang="de-DE" dirty="0"/>
              <a:t>Sicherheit und Tragekomfort sollten an erster Stelle stehen!</a:t>
            </a:r>
          </a:p>
          <a:p>
            <a:r>
              <a:rPr lang="de-DE" dirty="0"/>
              <a:t>Das Gewicht der Schulranzens sollte nicht mehr als 10 – 15 % des Gewichtes des Kindes betragen.</a:t>
            </a:r>
          </a:p>
          <a:p>
            <a:r>
              <a:rPr lang="de-DE" dirty="0"/>
              <a:t>Innenausstattung:</a:t>
            </a:r>
            <a:br>
              <a:rPr lang="de-DE" dirty="0"/>
            </a:br>
            <a:r>
              <a:rPr lang="de-DE" dirty="0"/>
              <a:t>Mehrere Fächer sollten zur Verfügung stehen.</a:t>
            </a:r>
            <a:br>
              <a:rPr lang="de-DE" dirty="0"/>
            </a:br>
            <a:r>
              <a:rPr lang="de-DE" dirty="0"/>
              <a:t>Die schweren Sachen finden dann im hinteren Teil Platz – immer nah am Rücken. </a:t>
            </a:r>
            <a:br>
              <a:rPr lang="de-DE" dirty="0"/>
            </a:br>
            <a:r>
              <a:rPr lang="de-DE" dirty="0"/>
              <a:t>Dadurch verhindern Sie, dass Ihr Kind sich aufgrund des Gewichtes nach vorne lehnt.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b="1" dirty="0">
                <a:solidFill>
                  <a:srgbClr val="C00000"/>
                </a:solidFill>
              </a:rPr>
              <a:t>Chaos in der Schultasche </a:t>
            </a:r>
            <a:r>
              <a:rPr lang="de-DE" dirty="0"/>
              <a:t>erschwert Ihrem Kind das Lernen! </a:t>
            </a:r>
            <a:br>
              <a:rPr lang="de-DE" dirty="0"/>
            </a:br>
            <a:r>
              <a:rPr lang="de-DE" dirty="0"/>
              <a:t>Bitte unterstützen Sie Ihr Kind beim Packen und Aufräumen der Schultasche und des Mäppchens.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60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Die Schultüte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08518"/>
            <a:ext cx="8596668" cy="4923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>
                <a:solidFill>
                  <a:srgbClr val="00B0F0"/>
                </a:solidFill>
              </a:rPr>
              <a:t>Das Highlight für jeden Grundschüler ist die Schultüte!!!</a:t>
            </a:r>
          </a:p>
          <a:p>
            <a:pPr marL="0" indent="0">
              <a:buNone/>
            </a:pPr>
            <a:br>
              <a:rPr lang="de-DE" b="1" dirty="0">
                <a:solidFill>
                  <a:srgbClr val="00B0F0"/>
                </a:solidFill>
              </a:rPr>
            </a:br>
            <a:r>
              <a:rPr lang="de-DE" dirty="0"/>
              <a:t>Viele Kinder freuen sich schon Wochen im Voraus auf die kleinen Geschenke, während Eltern fleißig überlegen, womit Sie Ihrem Nachwuchs eine Freude bereiten können.</a:t>
            </a:r>
          </a:p>
          <a:p>
            <a:pPr marL="0" indent="0">
              <a:buNone/>
            </a:pPr>
            <a:r>
              <a:rPr lang="de-DE" dirty="0"/>
              <a:t>Ideen zur Befüllung</a:t>
            </a:r>
          </a:p>
          <a:p>
            <a:pPr lvl="0"/>
            <a:r>
              <a:rPr lang="de-DE" dirty="0"/>
              <a:t>Süßigkeiten</a:t>
            </a:r>
          </a:p>
          <a:p>
            <a:pPr lvl="0"/>
            <a:r>
              <a:rPr lang="de-DE" dirty="0"/>
              <a:t>Spielsachen</a:t>
            </a:r>
          </a:p>
          <a:p>
            <a:pPr lvl="0"/>
            <a:r>
              <a:rPr lang="de-DE" dirty="0"/>
              <a:t>nützliche Kleinigkeiten für den Alltag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Versuchen Sie eine ausgewogene Mischung aus den genannten Kategorien zusammenzustellen.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Bedenken Sie aber dabei, dass Ihr Kind die Schultüte noch tragen muss!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2148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>
                <a:solidFill>
                  <a:srgbClr val="C00000"/>
                </a:solidFill>
                <a:latin typeface="Chiller" panose="04020404031007020602" pitchFamily="82" charset="0"/>
              </a:rPr>
              <a:t>10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FFC000"/>
                </a:solidFill>
                <a:latin typeface="Chiller" panose="04020404031007020602" pitchFamily="82" charset="0"/>
              </a:rPr>
              <a:t>Tipps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92D050"/>
                </a:solidFill>
                <a:latin typeface="Chiller" panose="04020404031007020602" pitchFamily="82" charset="0"/>
              </a:rPr>
              <a:t>für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00B050"/>
                </a:solidFill>
                <a:latin typeface="Chiller" panose="04020404031007020602" pitchFamily="82" charset="0"/>
              </a:rPr>
              <a:t>einen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00B0F0"/>
                </a:solidFill>
                <a:latin typeface="Chiller" panose="04020404031007020602" pitchFamily="82" charset="0"/>
              </a:rPr>
              <a:t>guten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7030A0"/>
                </a:solidFill>
                <a:latin typeface="Chiller" panose="04020404031007020602" pitchFamily="82" charset="0"/>
              </a:rPr>
              <a:t>Start</a:t>
            </a:r>
            <a:r>
              <a:rPr lang="de-DE" sz="6600" b="1" dirty="0">
                <a:solidFill>
                  <a:srgbClr val="002060"/>
                </a:solidFill>
                <a:latin typeface="Chiller" panose="04020404031007020602" pitchFamily="82" charset="0"/>
              </a:rPr>
              <a:t>!</a:t>
            </a:r>
            <a:endParaRPr lang="de-DE" sz="6600" b="1" dirty="0">
              <a:solidFill>
                <a:srgbClr val="7030A0"/>
              </a:solidFill>
              <a:latin typeface="Chiller" panose="040204040310070206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811761"/>
            <a:ext cx="8596668" cy="4540053"/>
          </a:xfrm>
        </p:spPr>
        <p:txBody>
          <a:bodyPr/>
          <a:lstStyle/>
          <a:p>
            <a:r>
              <a:rPr lang="de-DE" dirty="0"/>
              <a:t>Freuen Sie sich mit Ihrem Kind auf die Schule!</a:t>
            </a:r>
          </a:p>
          <a:p>
            <a:r>
              <a:rPr lang="de-DE" dirty="0"/>
              <a:t>Gewöhnen Sie Ihr Kind an einen festen Tagesablauf!</a:t>
            </a:r>
          </a:p>
          <a:p>
            <a:r>
              <a:rPr lang="de-DE" dirty="0"/>
              <a:t>Fördern Sie die Selbstständigkeit Ihres Kindes!</a:t>
            </a:r>
          </a:p>
          <a:p>
            <a:r>
              <a:rPr lang="de-DE" dirty="0"/>
              <a:t>Gewöhnen Sie Ihr Kind an selbstverständliche Ordnungen!</a:t>
            </a:r>
          </a:p>
          <a:p>
            <a:r>
              <a:rPr lang="de-DE" dirty="0"/>
              <a:t>Schränken Sie den Fernsehkonsum ein!</a:t>
            </a:r>
          </a:p>
          <a:p>
            <a:r>
              <a:rPr lang="de-DE" dirty="0"/>
              <a:t>Sprechen Sie viel mit Ihrem Kind!</a:t>
            </a:r>
          </a:p>
          <a:p>
            <a:r>
              <a:rPr lang="de-DE" dirty="0"/>
              <a:t>Stärken Sie das Selbstbewusstsein Ihres Kindes!</a:t>
            </a:r>
          </a:p>
          <a:p>
            <a:r>
              <a:rPr lang="de-DE" dirty="0"/>
              <a:t>Bereiten Sie Ihr Kind auf den Schulweg vor!</a:t>
            </a:r>
          </a:p>
          <a:p>
            <a:r>
              <a:rPr lang="de-DE" dirty="0"/>
              <a:t>Fördern Sie die Lust am Lesen!</a:t>
            </a:r>
          </a:p>
          <a:p>
            <a:r>
              <a:rPr lang="de-DE" sz="2400" b="1" dirty="0">
                <a:solidFill>
                  <a:srgbClr val="C00000"/>
                </a:solidFill>
              </a:rPr>
              <a:t>Machen Sie aus dem ersten Schultag ein Fest!!!</a:t>
            </a:r>
          </a:p>
        </p:txBody>
      </p:sp>
    </p:spTree>
    <p:extLst>
      <p:ext uri="{BB962C8B-B14F-4D97-AF65-F5344CB8AC3E}">
        <p14:creationId xmlns:p14="http://schemas.microsoft.com/office/powerpoint/2010/main" val="8358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0629" y="2160589"/>
            <a:ext cx="9707335" cy="3880773"/>
          </a:xfrm>
        </p:spPr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sz="8000" b="1" dirty="0">
                <a:solidFill>
                  <a:srgbClr val="002060"/>
                </a:solidFill>
                <a:latin typeface="Chiller" panose="04020404031007020602" pitchFamily="82" charset="0"/>
              </a:rPr>
              <a:t>Ich wünsche Ihnen viel Erfolg!</a:t>
            </a:r>
          </a:p>
        </p:txBody>
      </p:sp>
    </p:spTree>
    <p:extLst>
      <p:ext uri="{BB962C8B-B14F-4D97-AF65-F5344CB8AC3E}">
        <p14:creationId xmlns:p14="http://schemas.microsoft.com/office/powerpoint/2010/main" val="273506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Was erwartet Sie und Ihr Kind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3501" y="1618026"/>
            <a:ext cx="8858552" cy="4788453"/>
          </a:xfrm>
        </p:spPr>
        <p:txBody>
          <a:bodyPr>
            <a:noAutofit/>
          </a:bodyPr>
          <a:lstStyle/>
          <a:p>
            <a:pPr lvl="0"/>
            <a:r>
              <a:rPr lang="de-DE" dirty="0">
                <a:latin typeface="+mj-lt"/>
              </a:rPr>
              <a:t>Ein neuer Tagesablauf.</a:t>
            </a:r>
            <a:br>
              <a:rPr lang="de-DE" dirty="0">
                <a:latin typeface="+mj-lt"/>
              </a:rPr>
            </a:br>
            <a:r>
              <a:rPr lang="de-DE" dirty="0">
                <a:latin typeface="+mj-lt"/>
              </a:rPr>
              <a:t>d.h. früher aufstehen, und das regelmäßig jeden Morgen </a:t>
            </a:r>
          </a:p>
          <a:p>
            <a:pPr lvl="0"/>
            <a:r>
              <a:rPr lang="de-DE" dirty="0">
                <a:latin typeface="+mj-lt"/>
              </a:rPr>
              <a:t>Ein festgelegter Ablauf.</a:t>
            </a:r>
            <a:br>
              <a:rPr lang="de-DE" dirty="0">
                <a:latin typeface="+mj-lt"/>
              </a:rPr>
            </a:br>
            <a:r>
              <a:rPr lang="de-DE" dirty="0">
                <a:latin typeface="+mj-lt"/>
              </a:rPr>
              <a:t>Ich kann mir jetzt nicht mehr aussuchen was ich mache.</a:t>
            </a:r>
          </a:p>
          <a:p>
            <a:pPr lvl="0"/>
            <a:r>
              <a:rPr lang="de-DE" dirty="0">
                <a:latin typeface="+mj-lt"/>
              </a:rPr>
              <a:t>Neue Regeln kennen lernen und einhalten.</a:t>
            </a:r>
          </a:p>
          <a:p>
            <a:pPr lvl="0"/>
            <a:r>
              <a:rPr lang="de-DE" dirty="0">
                <a:latin typeface="+mj-lt"/>
              </a:rPr>
              <a:t>Klar kommen mit fremden Kindern und Erwachsenen.</a:t>
            </a:r>
          </a:p>
          <a:p>
            <a:pPr lvl="0"/>
            <a:r>
              <a:rPr lang="de-DE" dirty="0">
                <a:latin typeface="+mj-lt"/>
              </a:rPr>
              <a:t>Lernen vieler neuer Dinge.</a:t>
            </a:r>
          </a:p>
          <a:p>
            <a:pPr lvl="0"/>
            <a:r>
              <a:rPr lang="de-DE" dirty="0">
                <a:latin typeface="+mj-lt"/>
              </a:rPr>
              <a:t>Ihre Kinder müssen sich diese „neue“ Welt selbständig erschließen, sich in ihr behaupten.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Damit dies gelingt, muss das Kind körperliche, auf die Wahrnehmung bezogene, sprachliche und sozialemotionale Voraussetzungen mitbringen.</a:t>
            </a:r>
          </a:p>
          <a:p>
            <a:pPr marL="0" lvl="0" indent="0">
              <a:buNone/>
            </a:pPr>
            <a:endParaRPr lang="de-DE" dirty="0">
              <a:latin typeface="+mj-lt"/>
            </a:endParaRPr>
          </a:p>
          <a:p>
            <a:pPr lvl="0"/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68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Körperliche 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12979"/>
            <a:ext cx="8596668" cy="442838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Dies betrifft die Grob- und Feinmotorik des Kindes</a:t>
            </a:r>
          </a:p>
          <a:p>
            <a:pPr lvl="0"/>
            <a:r>
              <a:rPr lang="de-DE" dirty="0"/>
              <a:t>alleine an- und ausziehen </a:t>
            </a:r>
          </a:p>
          <a:p>
            <a:pPr lvl="0"/>
            <a:r>
              <a:rPr lang="de-DE" dirty="0"/>
              <a:t>Schuhe binden</a:t>
            </a:r>
          </a:p>
          <a:p>
            <a:pPr lvl="0"/>
            <a:r>
              <a:rPr lang="de-DE" dirty="0"/>
              <a:t>einen Stift halten </a:t>
            </a:r>
          </a:p>
          <a:p>
            <a:pPr lvl="0"/>
            <a:r>
              <a:rPr lang="de-DE" dirty="0"/>
              <a:t>Linien nachfahren</a:t>
            </a:r>
          </a:p>
          <a:p>
            <a:pPr lvl="0"/>
            <a:r>
              <a:rPr lang="de-DE" dirty="0"/>
              <a:t>mit Schere und Kleber umgehen können</a:t>
            </a:r>
          </a:p>
          <a:p>
            <a:pPr lvl="0"/>
            <a:r>
              <a:rPr lang="de-DE" dirty="0"/>
              <a:t>sauber ausmalen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000" b="1" dirty="0">
                <a:solidFill>
                  <a:srgbClr val="C00000"/>
                </a:solidFill>
              </a:rPr>
              <a:t>Wichtig:</a:t>
            </a:r>
            <a:r>
              <a:rPr lang="de-DE" sz="2000" dirty="0"/>
              <a:t> </a:t>
            </a:r>
          </a:p>
          <a:p>
            <a:pPr marL="0" indent="0">
              <a:buNone/>
            </a:pPr>
            <a:r>
              <a:rPr lang="de-DE" dirty="0"/>
              <a:t>Die </a:t>
            </a:r>
            <a:r>
              <a:rPr lang="de-DE" dirty="0" err="1"/>
              <a:t>Händigkeit</a:t>
            </a:r>
            <a:r>
              <a:rPr lang="de-DE" dirty="0"/>
              <a:t> sollte entschieden sein!</a:t>
            </a:r>
          </a:p>
        </p:txBody>
      </p:sp>
    </p:spTree>
    <p:extLst>
      <p:ext uri="{BB962C8B-B14F-4D97-AF65-F5344CB8AC3E}">
        <p14:creationId xmlns:p14="http://schemas.microsoft.com/office/powerpoint/2010/main" val="380552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Wahrnehmung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39292"/>
            <a:ext cx="8596668" cy="4809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In der Schule werden unterschiedliche Ansprüche an das Hören gestellt:</a:t>
            </a:r>
          </a:p>
          <a:p>
            <a:pPr lvl="0"/>
            <a:r>
              <a:rPr lang="de-DE" dirty="0"/>
              <a:t>Geräusche zuordnen, gleiche Geräusche erkennen</a:t>
            </a:r>
          </a:p>
          <a:p>
            <a:pPr lvl="0"/>
            <a:r>
              <a:rPr lang="de-DE" dirty="0"/>
              <a:t>etwas nachsprechen (Zahlenreihe, Wörter, …)</a:t>
            </a:r>
          </a:p>
          <a:p>
            <a:pPr lvl="0"/>
            <a:r>
              <a:rPr lang="de-DE" dirty="0"/>
              <a:t>Laute erkennen und unterscheiden</a:t>
            </a:r>
          </a:p>
          <a:p>
            <a:pPr lvl="0"/>
            <a:r>
              <a:rPr lang="de-DE" dirty="0"/>
              <a:t>zuhören können</a:t>
            </a:r>
          </a:p>
          <a:p>
            <a:pPr marL="0" indent="0">
              <a:buNone/>
            </a:pPr>
            <a:r>
              <a:rPr lang="de-DE" dirty="0"/>
              <a:t> </a:t>
            </a:r>
            <a:endParaRPr lang="de-DE" sz="1600" dirty="0"/>
          </a:p>
          <a:p>
            <a:pPr marL="0" indent="0">
              <a:buNone/>
            </a:pPr>
            <a:r>
              <a:rPr lang="de-DE" dirty="0"/>
              <a:t>Hierzu zählt auch:</a:t>
            </a:r>
          </a:p>
          <a:p>
            <a:pPr lvl="0"/>
            <a:r>
              <a:rPr lang="de-DE" dirty="0"/>
              <a:t>Farben, Formen, Größen und Muster erkennen</a:t>
            </a:r>
          </a:p>
          <a:p>
            <a:pPr lvl="0"/>
            <a:r>
              <a:rPr lang="de-DE" dirty="0"/>
              <a:t>Raumbeziehungen unterscheiden (rechts - links, oben – unten)</a:t>
            </a:r>
          </a:p>
          <a:p>
            <a:pPr lvl="0"/>
            <a:r>
              <a:rPr lang="de-DE" dirty="0"/>
              <a:t>Unterschiede erkennen</a:t>
            </a:r>
          </a:p>
          <a:p>
            <a:pPr lvl="0"/>
            <a:r>
              <a:rPr lang="de-DE" dirty="0"/>
              <a:t>Erfassen kleiner Anzahlen</a:t>
            </a:r>
          </a:p>
        </p:txBody>
      </p:sp>
    </p:spTree>
    <p:extLst>
      <p:ext uri="{BB962C8B-B14F-4D97-AF65-F5344CB8AC3E}">
        <p14:creationId xmlns:p14="http://schemas.microsoft.com/office/powerpoint/2010/main" val="269661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Sprachverhalten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74441"/>
            <a:ext cx="8596668" cy="5367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C00000"/>
                </a:solidFill>
              </a:rPr>
              <a:t>Ist außerordentlich wichtig. </a:t>
            </a:r>
            <a:br>
              <a:rPr lang="de-DE" b="1" dirty="0">
                <a:solidFill>
                  <a:srgbClr val="C00000"/>
                </a:solidFill>
              </a:rPr>
            </a:br>
            <a:endParaRPr lang="de-DE" b="1" dirty="0">
              <a:solidFill>
                <a:srgbClr val="C00000"/>
              </a:solidFill>
            </a:endParaRPr>
          </a:p>
          <a:p>
            <a:pPr lvl="0"/>
            <a:r>
              <a:rPr lang="de-DE" dirty="0"/>
              <a:t>Über die Sprache werden soziale Kontakte geknüpft.</a:t>
            </a:r>
          </a:p>
          <a:p>
            <a:pPr lvl="0"/>
            <a:r>
              <a:rPr lang="de-DE" dirty="0"/>
              <a:t>Hierüber geschieht die Wissensvermittlung.</a:t>
            </a:r>
          </a:p>
          <a:p>
            <a:pPr marL="0" lvl="0" indent="0">
              <a:buNone/>
            </a:pPr>
            <a:endParaRPr lang="de-DE" dirty="0"/>
          </a:p>
          <a:p>
            <a:pPr marL="0" lvl="0" indent="0">
              <a:buNone/>
            </a:pPr>
            <a:r>
              <a:rPr lang="de-DE" b="1" dirty="0">
                <a:solidFill>
                  <a:srgbClr val="C00000"/>
                </a:solidFill>
              </a:rPr>
              <a:t>Für das „Schreiben lernen“ ist das „Sprechen können“ eine grundlegende Voraussetzung!</a:t>
            </a:r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dirty="0"/>
              <a:t>Grundlegend zum Sprachverhalten gehört:</a:t>
            </a:r>
          </a:p>
          <a:p>
            <a:pPr lvl="0"/>
            <a:r>
              <a:rPr lang="de-DE" dirty="0"/>
              <a:t>sich deutlich mitteilen können</a:t>
            </a:r>
          </a:p>
          <a:p>
            <a:pPr lvl="0"/>
            <a:r>
              <a:rPr lang="de-DE" dirty="0"/>
              <a:t>Gesprächsregeln kennen</a:t>
            </a:r>
            <a:br>
              <a:rPr lang="de-DE" dirty="0"/>
            </a:br>
            <a:r>
              <a:rPr lang="de-DE" dirty="0"/>
              <a:t>                                      d.h. die Kinder sollen zu Hause lernen, dass man andere </a:t>
            </a:r>
            <a:br>
              <a:rPr lang="de-DE" dirty="0"/>
            </a:br>
            <a:r>
              <a:rPr lang="de-DE" dirty="0"/>
              <a:t>                                             ausreden lässt und dem anderen zuhört</a:t>
            </a:r>
          </a:p>
          <a:p>
            <a:pPr lvl="0"/>
            <a:r>
              <a:rPr lang="de-DE" dirty="0"/>
              <a:t>Reime, kleine Geschichten nachsprechen</a:t>
            </a:r>
          </a:p>
          <a:p>
            <a:pPr lvl="0"/>
            <a:r>
              <a:rPr lang="de-DE" dirty="0"/>
              <a:t>bei Verständnisschwierigkeiten nachfragen</a:t>
            </a:r>
          </a:p>
          <a:p>
            <a:pPr lvl="0"/>
            <a:r>
              <a:rPr lang="de-DE" dirty="0"/>
              <a:t>in ganzen Sätzen sprechen können!</a:t>
            </a:r>
          </a:p>
        </p:txBody>
      </p:sp>
    </p:spTree>
    <p:extLst>
      <p:ext uri="{BB962C8B-B14F-4D97-AF65-F5344CB8AC3E}">
        <p14:creationId xmlns:p14="http://schemas.microsoft.com/office/powerpoint/2010/main" val="41177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Sozial-emotionale 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85800"/>
            <a:ext cx="9017578" cy="542392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de-DE" sz="1900" dirty="0"/>
              <a:t>Ihre Kinder müssen </a:t>
            </a:r>
          </a:p>
          <a:p>
            <a:r>
              <a:rPr lang="de-DE" sz="1900" dirty="0"/>
              <a:t>auf neue Menschen zugehen.</a:t>
            </a:r>
          </a:p>
          <a:p>
            <a:r>
              <a:rPr lang="de-DE" sz="1900" dirty="0"/>
              <a:t>Freunde finden.</a:t>
            </a:r>
          </a:p>
          <a:p>
            <a:r>
              <a:rPr lang="de-DE" sz="1900" dirty="0"/>
              <a:t>zur Klassenlehrerin eine Beziehung und Vertrauen aufbauen.</a:t>
            </a:r>
          </a:p>
          <a:p>
            <a:r>
              <a:rPr lang="de-DE" sz="1900" dirty="0"/>
              <a:t>in der neuen Lerngruppe ihren Platz finden.</a:t>
            </a:r>
            <a:br>
              <a:rPr lang="de-DE" sz="1900" dirty="0"/>
            </a:br>
            <a:endParaRPr lang="de-DE" sz="1900" dirty="0"/>
          </a:p>
          <a:p>
            <a:pPr marL="0" indent="0">
              <a:lnSpc>
                <a:spcPct val="170000"/>
              </a:lnSpc>
              <a:buNone/>
            </a:pPr>
            <a:r>
              <a:rPr lang="de-DE" sz="1900" dirty="0"/>
              <a:t>Dafür muss ein Kind emotional stabil sein und im Umgang mit anderen über soziale Kompetenzen verfügen.</a:t>
            </a:r>
            <a:br>
              <a:rPr lang="de-DE" sz="1900" dirty="0"/>
            </a:br>
            <a:r>
              <a:rPr lang="de-DE" sz="1900" dirty="0"/>
              <a:t>Dazu gehört:</a:t>
            </a:r>
          </a:p>
          <a:p>
            <a:r>
              <a:rPr lang="de-DE" sz="1900" dirty="0"/>
              <a:t>Rücksichtnahme</a:t>
            </a:r>
          </a:p>
          <a:p>
            <a:r>
              <a:rPr lang="de-DE" sz="1900" dirty="0"/>
              <a:t>Hilfsbereitschaft</a:t>
            </a:r>
          </a:p>
          <a:p>
            <a:r>
              <a:rPr lang="de-DE" sz="1900" dirty="0"/>
              <a:t>Regeln einhalten</a:t>
            </a:r>
          </a:p>
          <a:p>
            <a:r>
              <a:rPr lang="de-DE" sz="1900" dirty="0"/>
              <a:t>Selbstbewusstsein (eigene Wünsche äußern)</a:t>
            </a:r>
            <a:br>
              <a:rPr lang="de-DE" sz="1900" dirty="0"/>
            </a:br>
            <a:endParaRPr lang="de-DE" sz="19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94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Arbeitsverhalten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1"/>
          </a:xfrm>
        </p:spPr>
        <p:txBody>
          <a:bodyPr>
            <a:normAutofit/>
          </a:bodyPr>
          <a:lstStyle/>
          <a:p>
            <a:pPr lvl="0"/>
            <a:r>
              <a:rPr lang="de-DE" dirty="0"/>
              <a:t>einfache Arbeitsanweisungen ausführen</a:t>
            </a:r>
          </a:p>
          <a:p>
            <a:pPr lvl="0"/>
            <a:r>
              <a:rPr lang="de-DE" dirty="0"/>
              <a:t>Ausdauer</a:t>
            </a:r>
          </a:p>
          <a:p>
            <a:pPr lvl="0"/>
            <a:r>
              <a:rPr lang="de-DE" dirty="0"/>
              <a:t>Stillsitzen</a:t>
            </a:r>
          </a:p>
          <a:p>
            <a:pPr lvl="0"/>
            <a:r>
              <a:rPr lang="de-DE" dirty="0"/>
              <a:t>Ordnung halten</a:t>
            </a:r>
          </a:p>
          <a:p>
            <a:pPr lvl="0"/>
            <a:r>
              <a:rPr lang="de-DE" dirty="0"/>
              <a:t>Kooperation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90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Das sollten Sie außerdem wissen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05068"/>
            <a:ext cx="8596668" cy="5283921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Ein Kind in der ersten Klasse hat 20 Stunden Unterricht in der Woche.</a:t>
            </a:r>
          </a:p>
          <a:p>
            <a:pPr lvl="0"/>
            <a:r>
              <a:rPr lang="de-DE" dirty="0"/>
              <a:t>Der Unterricht beginnt täglich um 8:00 Uhr.</a:t>
            </a:r>
          </a:p>
          <a:p>
            <a:pPr lvl="0"/>
            <a:r>
              <a:rPr lang="de-DE" dirty="0"/>
              <a:t>Ab 7:40 beginnt der offene Anfang. Ihr Kind wird durch die Lehrkraft im Klassensaal beaufsichtigt.</a:t>
            </a:r>
          </a:p>
          <a:p>
            <a:pPr lvl="0"/>
            <a:r>
              <a:rPr lang="de-DE" dirty="0"/>
              <a:t>Der Unterricht endet für die erste Klasse täglich um 11:55 Uhr.</a:t>
            </a:r>
          </a:p>
          <a:p>
            <a:pPr lvl="0"/>
            <a:r>
              <a:rPr lang="de-DE" dirty="0"/>
              <a:t>Ihr Kind kann bis 14:30 Uhr hier in der Schule zu Betreuung angemeldet werden.</a:t>
            </a:r>
          </a:p>
          <a:p>
            <a:pPr lvl="0"/>
            <a:r>
              <a:rPr lang="de-DE" dirty="0"/>
              <a:t>Sie können ihr Kind ebenfalls zur Langzeitbetreuung bis 17:00 Uhr anmelden. Ihr Kind wird dann im Hort betreut.</a:t>
            </a:r>
            <a:br>
              <a:rPr lang="de-DE" dirty="0"/>
            </a:br>
            <a:r>
              <a:rPr lang="de-DE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5129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Ein paar Tipps für Ihren Einkauf vor dem Schulanfang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772005"/>
            <a:ext cx="8596668" cy="4685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Die Schulmaterialien sollen möglichst</a:t>
            </a:r>
          </a:p>
          <a:p>
            <a:pPr lvl="0"/>
            <a:r>
              <a:rPr lang="de-DE" dirty="0"/>
              <a:t>wenig Gewicht haben.</a:t>
            </a:r>
          </a:p>
          <a:p>
            <a:pPr lvl="0"/>
            <a:r>
              <a:rPr lang="de-DE" dirty="0"/>
              <a:t>nicht zum Spielen animieren.</a:t>
            </a:r>
            <a:br>
              <a:rPr lang="de-DE" sz="1700" dirty="0"/>
            </a:br>
            <a:r>
              <a:rPr lang="de-DE" sz="1600" dirty="0"/>
              <a:t>Bsp.: Spitzer und Radiergummi sind Arbeitsmaterialien</a:t>
            </a:r>
          </a:p>
          <a:p>
            <a:pPr lvl="0"/>
            <a:r>
              <a:rPr lang="de-DE" dirty="0"/>
              <a:t>einfach zu benutzen sein.</a:t>
            </a:r>
          </a:p>
          <a:p>
            <a:pPr lvl="0"/>
            <a:r>
              <a:rPr lang="de-DE" dirty="0"/>
              <a:t>praktisch und robust sein.</a:t>
            </a:r>
          </a:p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Tipp:</a:t>
            </a:r>
          </a:p>
          <a:p>
            <a:r>
              <a:rPr lang="de-DE" dirty="0"/>
              <a:t>Stifte, Zeichenblöcke, Hefte sollen nicht zu früh gekauft werden. Denn meist kommen noch Vorschläge von den Lehrerinnen.</a:t>
            </a:r>
          </a:p>
          <a:p>
            <a:r>
              <a:rPr lang="de-DE" dirty="0"/>
              <a:t>Brotdosen sind besser als Brottüten, da die Gefahr der Bücherverschmutzung geringer ist. </a:t>
            </a:r>
            <a:br>
              <a:rPr lang="de-DE" dirty="0"/>
            </a:br>
            <a:r>
              <a:rPr lang="de-DE" dirty="0"/>
              <a:t>Das Öffnen sollte vorher ausreichend geübt werden.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Dasselbe gilt auch für die Trinkflaschen.</a:t>
            </a:r>
          </a:p>
        </p:txBody>
      </p:sp>
    </p:spTree>
    <p:extLst>
      <p:ext uri="{BB962C8B-B14F-4D97-AF65-F5344CB8AC3E}">
        <p14:creationId xmlns:p14="http://schemas.microsoft.com/office/powerpoint/2010/main" val="1342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842</Words>
  <Application>Microsoft Office PowerPoint</Application>
  <PresentationFormat>Breitbild</PresentationFormat>
  <Paragraphs>108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Chiller</vt:lpstr>
      <vt:lpstr>Trebuchet MS</vt:lpstr>
      <vt:lpstr>Wingdings 3</vt:lpstr>
      <vt:lpstr>Facette</vt:lpstr>
      <vt:lpstr>Hurra ich bin ein Schulkind</vt:lpstr>
      <vt:lpstr>Was erwartet Sie und Ihr Kind</vt:lpstr>
      <vt:lpstr>Körperliche Voraussetzungen</vt:lpstr>
      <vt:lpstr>Wahrnehmung</vt:lpstr>
      <vt:lpstr>Sprachverhalten</vt:lpstr>
      <vt:lpstr>Sozial-emotionale Voraussetzungen</vt:lpstr>
      <vt:lpstr>Arbeitsverhalten</vt:lpstr>
      <vt:lpstr>Das sollten Sie außerdem wissen …</vt:lpstr>
      <vt:lpstr>Ein paar Tipps für Ihren Einkauf vor dem Schulanfang </vt:lpstr>
      <vt:lpstr>Der richtige Schulranzen</vt:lpstr>
      <vt:lpstr>Die Schultüte </vt:lpstr>
      <vt:lpstr>10 Tipps für einen guten Start!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Hurra ich bin ein Schulkind</dc:title>
  <dc:creator>Schulleitung</dc:creator>
  <cp:lastModifiedBy>gaby lunau</cp:lastModifiedBy>
  <cp:revision>19</cp:revision>
  <cp:lastPrinted>2021-04-14T11:55:46Z</cp:lastPrinted>
  <dcterms:created xsi:type="dcterms:W3CDTF">2021-04-14T08:50:02Z</dcterms:created>
  <dcterms:modified xsi:type="dcterms:W3CDTF">2021-09-13T13:43:25Z</dcterms:modified>
</cp:coreProperties>
</file>